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328D9E-9782-4F46-B7BA-178EE7DD791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E8C43B-64E4-4379-AC49-CF2DC28477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28D9E-9782-4F46-B7BA-178EE7DD791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8C43B-64E4-4379-AC49-CF2DC28477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28D9E-9782-4F46-B7BA-178EE7DD791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8C43B-64E4-4379-AC49-CF2DC28477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28D9E-9782-4F46-B7BA-178EE7DD791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8C43B-64E4-4379-AC49-CF2DC28477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28D9E-9782-4F46-B7BA-178EE7DD791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8C43B-64E4-4379-AC49-CF2DC28477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28D9E-9782-4F46-B7BA-178EE7DD791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8C43B-64E4-4379-AC49-CF2DC28477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28D9E-9782-4F46-B7BA-178EE7DD791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8C43B-64E4-4379-AC49-CF2DC28477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28D9E-9782-4F46-B7BA-178EE7DD791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8C43B-64E4-4379-AC49-CF2DC28477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328D9E-9782-4F46-B7BA-178EE7DD791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8C43B-64E4-4379-AC49-CF2DC28477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5328D9E-9782-4F46-B7BA-178EE7DD791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E8C43B-64E4-4379-AC49-CF2DC28477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328D9E-9782-4F46-B7BA-178EE7DD791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E8C43B-64E4-4379-AC49-CF2DC28477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5328D9E-9782-4F46-B7BA-178EE7DD7919}" type="datetimeFigureOut">
              <a:rPr lang="en-US" smtClean="0"/>
              <a:pPr/>
              <a:t>2/6/2021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CE8C43B-64E4-4379-AC49-CF2DC28477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bn-IN" dirty="0" smtClean="0">
                <a:solidFill>
                  <a:srgbClr val="FF0000"/>
                </a:solidFill>
              </a:rPr>
              <a:t>অলংকারঃযমক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772400" cy="1610911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GB" b="1" dirty="0" smtClean="0">
                <a:solidFill>
                  <a:srgbClr val="00B0F0"/>
                </a:solidFill>
              </a:rPr>
              <a:t>Presented for BNGE(H)-1</a:t>
            </a:r>
            <a:r>
              <a:rPr lang="en-GB" b="1" baseline="30000" dirty="0" smtClean="0">
                <a:solidFill>
                  <a:srgbClr val="00B0F0"/>
                </a:solidFill>
              </a:rPr>
              <a:t>st</a:t>
            </a:r>
            <a:r>
              <a:rPr lang="en-GB" b="1" dirty="0" smtClean="0">
                <a:solidFill>
                  <a:srgbClr val="00B0F0"/>
                </a:solidFill>
              </a:rPr>
              <a:t> </a:t>
            </a:r>
            <a:r>
              <a:rPr lang="en-GB" b="1" dirty="0" err="1" smtClean="0">
                <a:solidFill>
                  <a:srgbClr val="00B0F0"/>
                </a:solidFill>
              </a:rPr>
              <a:t>Sem</a:t>
            </a:r>
            <a:endParaRPr lang="en-GB" b="1" dirty="0" smtClean="0">
              <a:solidFill>
                <a:srgbClr val="00B0F0"/>
              </a:solidFill>
            </a:endParaRPr>
          </a:p>
          <a:p>
            <a:pPr algn="ctr"/>
            <a:r>
              <a:rPr lang="en-GB" b="1" dirty="0" smtClean="0">
                <a:solidFill>
                  <a:srgbClr val="FFC000"/>
                </a:solidFill>
              </a:rPr>
              <a:t>  by</a:t>
            </a:r>
          </a:p>
          <a:p>
            <a:pPr algn="ctr"/>
            <a:r>
              <a:rPr lang="en-GB" b="1" dirty="0" err="1" smtClean="0">
                <a:solidFill>
                  <a:srgbClr val="002060"/>
                </a:solidFill>
              </a:rPr>
              <a:t>Dr.</a:t>
            </a:r>
            <a:r>
              <a:rPr lang="en-GB" b="1" dirty="0" smtClean="0">
                <a:solidFill>
                  <a:srgbClr val="002060"/>
                </a:solidFill>
              </a:rPr>
              <a:t> </a:t>
            </a:r>
            <a:r>
              <a:rPr lang="en-GB" b="1" dirty="0" err="1" smtClean="0">
                <a:solidFill>
                  <a:srgbClr val="002060"/>
                </a:solidFill>
              </a:rPr>
              <a:t>Biswajit</a:t>
            </a:r>
            <a:r>
              <a:rPr lang="en-GB" b="1" dirty="0" smtClean="0">
                <a:solidFill>
                  <a:srgbClr val="002060"/>
                </a:solidFill>
              </a:rPr>
              <a:t> </a:t>
            </a:r>
            <a:r>
              <a:rPr lang="en-GB" b="1" dirty="0" err="1" smtClean="0">
                <a:solidFill>
                  <a:srgbClr val="002060"/>
                </a:solidFill>
              </a:rPr>
              <a:t>Podder</a:t>
            </a:r>
            <a:endParaRPr lang="en-GB" b="1" dirty="0" smtClean="0">
              <a:solidFill>
                <a:srgbClr val="002060"/>
              </a:solidFill>
            </a:endParaRPr>
          </a:p>
          <a:p>
            <a:pPr algn="ctr"/>
            <a:r>
              <a:rPr lang="en-GB" b="1" dirty="0" err="1" smtClean="0">
                <a:solidFill>
                  <a:srgbClr val="7030A0"/>
                </a:solidFill>
              </a:rPr>
              <a:t>Asannagar</a:t>
            </a:r>
            <a:r>
              <a:rPr lang="en-GB" b="1" dirty="0" smtClean="0">
                <a:solidFill>
                  <a:srgbClr val="7030A0"/>
                </a:solidFill>
              </a:rPr>
              <a:t> </a:t>
            </a:r>
            <a:r>
              <a:rPr lang="en-GB" b="1" dirty="0" err="1" smtClean="0">
                <a:solidFill>
                  <a:srgbClr val="7030A0"/>
                </a:solidFill>
              </a:rPr>
              <a:t>Madan</a:t>
            </a:r>
            <a:r>
              <a:rPr lang="en-GB" b="1" dirty="0" smtClean="0">
                <a:solidFill>
                  <a:srgbClr val="7030A0"/>
                </a:solidFill>
              </a:rPr>
              <a:t> Mohan </a:t>
            </a:r>
            <a:r>
              <a:rPr lang="en-GB" b="1" dirty="0" err="1" smtClean="0">
                <a:solidFill>
                  <a:srgbClr val="7030A0"/>
                </a:solidFill>
              </a:rPr>
              <a:t>Tarkalankar</a:t>
            </a:r>
            <a:r>
              <a:rPr lang="en-GB" b="1" dirty="0" smtClean="0">
                <a:solidFill>
                  <a:srgbClr val="7030A0"/>
                </a:solidFill>
              </a:rPr>
              <a:t> College</a:t>
            </a:r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00B0F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endParaRPr lang="en-US" dirty="0" smtClean="0">
              <a:latin typeface="Amar Bangla Normal" pitchFamily="2" charset="0"/>
            </a:endParaRPr>
          </a:p>
          <a:p>
            <a:pPr algn="just"/>
            <a:r>
              <a:rPr lang="bn-IN" sz="2400" dirty="0" smtClean="0">
                <a:solidFill>
                  <a:srgbClr val="00B0F0"/>
                </a:solidFill>
                <a:latin typeface="Amar Bangla Normal" pitchFamily="2" charset="0"/>
              </a:rPr>
              <a:t>যখন দুই বা তার বেশি একই ব্যঞ্জনবর্ণ স্বরধ্বনিসহ একই ক্রমানুসারে বা একটি সার্থক অন্যটি  নিরর্থক রূপে ব্যবহৃত হয় তখন তাকে যমক বলে।</a:t>
            </a:r>
          </a:p>
          <a:p>
            <a:pPr algn="just"/>
            <a:endParaRPr lang="bn-IN" sz="2400" dirty="0" smtClean="0">
              <a:solidFill>
                <a:srgbClr val="00B0F0"/>
              </a:solidFill>
              <a:latin typeface="Amar Bangla Normal" pitchFamily="2" charset="0"/>
            </a:endParaRPr>
          </a:p>
          <a:p>
            <a:r>
              <a:rPr lang="en-US" dirty="0">
                <a:latin typeface="Amar Bangla Normal" pitchFamily="2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Amar Bangla Normal" pitchFamily="2" charset="0"/>
              </a:rPr>
              <a:t>­</a:t>
            </a:r>
            <a:r>
              <a:rPr lang="bn-IN" sz="2400" dirty="0" smtClean="0">
                <a:solidFill>
                  <a:schemeClr val="tx1"/>
                </a:solidFill>
                <a:latin typeface="Amar Bangla Normal" pitchFamily="2" charset="0"/>
              </a:rPr>
              <a:t> যেমনঃ ‘ঘরে এলে চন্ডী, শুনবো তোমার চন্ডী’।</a:t>
            </a:r>
            <a:r>
              <a:rPr lang="en-US" sz="2400" dirty="0" smtClean="0">
                <a:solidFill>
                  <a:schemeClr val="tx1"/>
                </a:solidFill>
                <a:latin typeface="Amar Bangla Normal" pitchFamily="2" charset="0"/>
              </a:rPr>
              <a:t> </a:t>
            </a:r>
            <a:endParaRPr lang="bn-IN" dirty="0">
              <a:latin typeface="Amar Bangla Normal" pitchFamily="2" charset="0"/>
            </a:endParaRPr>
          </a:p>
          <a:p>
            <a:pPr marL="109728" indent="0">
              <a:buNone/>
            </a:pPr>
            <a:r>
              <a:rPr lang="bn-IN" sz="2000" dirty="0" smtClean="0">
                <a:latin typeface="Amar Bangla Normal" pitchFamily="2" charset="0"/>
              </a:rPr>
              <a:t>      এখানে প্রথম চন্ডী হল দেবী এবং পরের চন্ডী গ্রন্থবিশেষ। (সার্থক)</a:t>
            </a:r>
          </a:p>
          <a:p>
            <a:pPr marL="109728" indent="0">
              <a:buNone/>
            </a:pPr>
            <a:endParaRPr lang="bn-IN" sz="2400" dirty="0" smtClean="0">
              <a:latin typeface="Amar Bangla Normal" pitchFamily="2" charset="0"/>
            </a:endParaRPr>
          </a:p>
          <a:p>
            <a:r>
              <a:rPr lang="bn-IN" dirty="0" smtClean="0">
                <a:latin typeface="Amar Bangla Normal" pitchFamily="2" charset="0"/>
              </a:rPr>
              <a:t> </a:t>
            </a:r>
            <a:r>
              <a:rPr lang="en-US" sz="2400" dirty="0" smtClean="0">
                <a:latin typeface="Amar Bangla Normal" pitchFamily="2" charset="0"/>
              </a:rPr>
              <a:t>	</a:t>
            </a:r>
            <a:r>
              <a:rPr lang="bn-IN" sz="2400" dirty="0" smtClean="0">
                <a:latin typeface="Amar Bangla Normal" pitchFamily="2" charset="0"/>
              </a:rPr>
              <a:t>             ‘যৌবনের বনে মন হারাইয়া গেল’</a:t>
            </a:r>
            <a:r>
              <a:rPr lang="bn-IN" sz="2400" dirty="0" smtClean="0">
                <a:latin typeface="Amar Bangla Normal" pitchFamily="2" charset="0"/>
              </a:rPr>
              <a:t>- </a:t>
            </a:r>
          </a:p>
          <a:p>
            <a:pPr marL="109728" indent="0" algn="just">
              <a:buNone/>
            </a:pPr>
            <a:r>
              <a:rPr lang="bn-IN" sz="2400" dirty="0" smtClean="0">
                <a:latin typeface="Amar Bangla Normal" pitchFamily="2" charset="0"/>
              </a:rPr>
              <a:t>এখানে যৌবনের অন্তর্গত বন নিরর্থক।  আর পরবর্তী বন অরণ্য (সার্থক)। </a:t>
            </a:r>
            <a:endParaRPr lang="en-US" sz="2400" dirty="0">
              <a:latin typeface="Amar Bangla Normal" pitchFamily="2" charset="0"/>
            </a:endParaRPr>
          </a:p>
          <a:p>
            <a:pPr>
              <a:buNone/>
            </a:pPr>
            <a:r>
              <a:rPr lang="en-US" dirty="0" smtClean="0">
                <a:latin typeface="Amar Bangla Normal" pitchFamily="2" charset="0"/>
              </a:rPr>
              <a:t>		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IN" dirty="0" smtClean="0">
                <a:solidFill>
                  <a:srgbClr val="00B0F0"/>
                </a:solidFill>
              </a:rPr>
              <a:t>যমক শব্দের অর্থ হল যুগ্ম।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endParaRPr lang="en-US" sz="3200" dirty="0" smtClean="0">
              <a:latin typeface="Amar Bangla Normal" pitchFamily="2" charset="0"/>
            </a:endParaRPr>
          </a:p>
          <a:p>
            <a:r>
              <a:rPr lang="bn-IN" dirty="0" smtClean="0"/>
              <a:t>১) আদ্যযমকঃ এখানে পদ বা পংক্তির আদিতে যমক হয়।</a:t>
            </a:r>
          </a:p>
          <a:p>
            <a:pPr marL="109728" indent="0">
              <a:buNone/>
            </a:pPr>
            <a:r>
              <a:rPr lang="bn-IN" dirty="0" smtClean="0"/>
              <a:t>             </a:t>
            </a:r>
            <a:r>
              <a:rPr lang="bn-IN" dirty="0" smtClean="0">
                <a:solidFill>
                  <a:srgbClr val="FFFF00"/>
                </a:solidFill>
              </a:rPr>
              <a:t>যেমনঃ ‘ভারত ভারত খ্যাত আপনার গুণে’।</a:t>
            </a:r>
          </a:p>
          <a:p>
            <a:pPr marL="109728" indent="0" algn="just">
              <a:buNone/>
            </a:pPr>
            <a:endParaRPr lang="bn-IN" dirty="0" smtClean="0"/>
          </a:p>
          <a:p>
            <a:pPr marL="109728" indent="0" algn="just">
              <a:buNone/>
            </a:pPr>
            <a:r>
              <a:rPr lang="bn-IN" dirty="0" smtClean="0"/>
              <a:t>এখানে প্রথম ভারত হলেন কবি রায়গুণাকর ভারতচন্দ্র। আর দ্বিতীয় ভারত হল ভারতবর্ষ।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n-IN" sz="5300" dirty="0" smtClean="0">
                <a:solidFill>
                  <a:srgbClr val="FF0000"/>
                </a:solidFill>
                <a:latin typeface="Amar Bangla Normal" pitchFamily="2" charset="0"/>
              </a:rPr>
              <a:t>যমক চার প্রকারঃ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endParaRPr lang="en-US" dirty="0" smtClean="0">
              <a:latin typeface="Amar Bangla Normal" pitchFamily="2" charset="0"/>
            </a:endParaRPr>
          </a:p>
          <a:p>
            <a:pPr marL="109728" indent="0">
              <a:buNone/>
            </a:pPr>
            <a:r>
              <a:rPr lang="bn-IN" dirty="0" smtClean="0">
                <a:solidFill>
                  <a:srgbClr val="FFFF00"/>
                </a:solidFill>
              </a:rPr>
              <a:t>২) মধ্যযমকঃ </a:t>
            </a:r>
            <a:r>
              <a:rPr lang="bn-IN" dirty="0">
                <a:solidFill>
                  <a:srgbClr val="FFFF00"/>
                </a:solidFill>
              </a:rPr>
              <a:t>এখানে পদ বা </a:t>
            </a:r>
            <a:r>
              <a:rPr lang="bn-IN" dirty="0" smtClean="0">
                <a:solidFill>
                  <a:srgbClr val="FFFF00"/>
                </a:solidFill>
              </a:rPr>
              <a:t>পংক্তির মাঝে যমক </a:t>
            </a:r>
            <a:r>
              <a:rPr lang="bn-IN" dirty="0">
                <a:solidFill>
                  <a:srgbClr val="FFFF00"/>
                </a:solidFill>
              </a:rPr>
              <a:t>হয়</a:t>
            </a:r>
            <a:r>
              <a:rPr lang="bn-IN" dirty="0" smtClean="0">
                <a:solidFill>
                  <a:srgbClr val="FFFF00"/>
                </a:solidFill>
              </a:rPr>
              <a:t>।</a:t>
            </a:r>
          </a:p>
          <a:p>
            <a:pPr marL="109728" indent="0">
              <a:buNone/>
            </a:pPr>
            <a:r>
              <a:rPr lang="bn-IN" dirty="0">
                <a:latin typeface="Amar Bangla Normal" pitchFamily="2" charset="0"/>
              </a:rPr>
              <a:t> </a:t>
            </a:r>
            <a:r>
              <a:rPr lang="bn-IN" dirty="0" smtClean="0">
                <a:latin typeface="Amar Bangla Normal" pitchFamily="2" charset="0"/>
              </a:rPr>
              <a:t>        </a:t>
            </a:r>
          </a:p>
          <a:p>
            <a:pPr marL="109728" indent="0">
              <a:buNone/>
            </a:pPr>
            <a:r>
              <a:rPr lang="bn-IN" dirty="0">
                <a:latin typeface="Amar Bangla Normal" pitchFamily="2" charset="0"/>
              </a:rPr>
              <a:t> </a:t>
            </a:r>
            <a:r>
              <a:rPr lang="bn-IN" dirty="0" smtClean="0">
                <a:latin typeface="Amar Bangla Normal" pitchFamily="2" charset="0"/>
              </a:rPr>
              <a:t>        </a:t>
            </a:r>
            <a:r>
              <a:rPr lang="bn-IN" dirty="0" smtClean="0">
                <a:latin typeface="Amar Bangla Normal" pitchFamily="2" charset="0"/>
              </a:rPr>
              <a:t> </a:t>
            </a:r>
            <a:r>
              <a:rPr lang="bn-IN" dirty="0" smtClean="0">
                <a:solidFill>
                  <a:srgbClr val="FFC000"/>
                </a:solidFill>
                <a:latin typeface="Amar Bangla Normal" pitchFamily="2" charset="0"/>
              </a:rPr>
              <a:t>যেমনঃ কলকাতার সৌরভ সৌরভ ছড়াচ্ছে। </a:t>
            </a:r>
          </a:p>
          <a:p>
            <a:pPr marL="109728" indent="0">
              <a:buNone/>
            </a:pPr>
            <a:endParaRPr lang="bn-IN" dirty="0" smtClean="0">
              <a:solidFill>
                <a:srgbClr val="FFFF00"/>
              </a:solidFill>
              <a:latin typeface="Amar Bangla Normal" pitchFamily="2" charset="0"/>
            </a:endParaRPr>
          </a:p>
          <a:p>
            <a:pPr marL="109728" indent="0" algn="just">
              <a:buNone/>
            </a:pPr>
            <a:r>
              <a:rPr lang="bn-IN" sz="2400" dirty="0" smtClean="0">
                <a:solidFill>
                  <a:srgbClr val="FFFF00"/>
                </a:solidFill>
                <a:latin typeface="Amar Bangla Normal" pitchFamily="2" charset="0"/>
              </a:rPr>
              <a:t>এখানে প্রথম সৌরভ ক্রিকেটার সৌরভ গাঙ্গুলী আর দ্বিতীয় সৌরভ হল গন্ধ। </a:t>
            </a:r>
            <a:endParaRPr lang="en-US" sz="2400" dirty="0" smtClean="0">
              <a:solidFill>
                <a:srgbClr val="FFFF00"/>
              </a:solidFill>
              <a:latin typeface="Amar Bangla Normal" pitchFamily="2" charset="0"/>
            </a:endParaRP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lvl="1"/>
            <a:endParaRPr lang="en-US" dirty="0" smtClean="0">
              <a:latin typeface="Amar Bangla Normal" pitchFamily="2" charset="0"/>
            </a:endParaRPr>
          </a:p>
          <a:p>
            <a:pPr marL="109728" indent="0">
              <a:buNone/>
            </a:pPr>
            <a:r>
              <a:rPr lang="bn-IN" dirty="0" smtClean="0"/>
              <a:t>৩) অন্ত্যযমকঃ </a:t>
            </a:r>
            <a:r>
              <a:rPr lang="bn-IN" dirty="0"/>
              <a:t>এখানে পদ বা পংক্তির </a:t>
            </a:r>
            <a:r>
              <a:rPr lang="bn-IN" dirty="0" smtClean="0"/>
              <a:t>শেষে </a:t>
            </a:r>
            <a:r>
              <a:rPr lang="bn-IN" dirty="0"/>
              <a:t>যমক হয়</a:t>
            </a:r>
            <a:r>
              <a:rPr lang="bn-IN" dirty="0" smtClean="0"/>
              <a:t>। </a:t>
            </a:r>
          </a:p>
          <a:p>
            <a:pPr marL="624078" indent="-514350">
              <a:buAutoNum type="arabicParenR" startAt="3"/>
            </a:pPr>
            <a:endParaRPr lang="bn-IN" dirty="0" smtClean="0"/>
          </a:p>
          <a:p>
            <a:pPr marL="109728" indent="0">
              <a:buNone/>
            </a:pPr>
            <a:r>
              <a:rPr lang="bn-IN" dirty="0" smtClean="0"/>
              <a:t>                         যেমনঃ ওরে দারুণ বিধি। </a:t>
            </a:r>
          </a:p>
          <a:p>
            <a:pPr marL="109728" indent="0">
              <a:buNone/>
            </a:pPr>
            <a:r>
              <a:rPr lang="bn-IN" dirty="0" smtClean="0"/>
              <a:t>                                তোর এ দারুণ বিধি। </a:t>
            </a:r>
          </a:p>
          <a:p>
            <a:pPr marL="109728" indent="0">
              <a:buNone/>
            </a:pPr>
            <a:r>
              <a:rPr lang="bn-IN" dirty="0" smtClean="0"/>
              <a:t>                        এখানে প্রথম বিধি= বিধাতা</a:t>
            </a:r>
          </a:p>
          <a:p>
            <a:pPr marL="109728" indent="0">
              <a:buNone/>
            </a:pPr>
            <a:r>
              <a:rPr lang="bn-IN" dirty="0" smtClean="0"/>
              <a:t>                              দ্বিতীয় বিধি= নিয়ম </a:t>
            </a:r>
            <a:endParaRPr lang="bn-IN" dirty="0"/>
          </a:p>
          <a:p>
            <a:endParaRPr lang="en-US" dirty="0" smtClean="0">
              <a:latin typeface="Amar Bangla Normal" pitchFamily="2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endParaRPr lang="en-US" dirty="0" smtClean="0">
              <a:latin typeface="Amar Bangla Normal" pitchFamily="2" charset="0"/>
            </a:endParaRPr>
          </a:p>
          <a:p>
            <a:endParaRPr lang="en-US" dirty="0" smtClean="0">
              <a:latin typeface="Amar Bangla Normal" pitchFamily="2" charset="0"/>
            </a:endParaRPr>
          </a:p>
          <a:p>
            <a:r>
              <a:rPr lang="bn-IN" dirty="0" smtClean="0"/>
              <a:t>৪) সর্বযমকঃ এখানে এক পংক্তির সঙ্গে অন্য </a:t>
            </a:r>
            <a:r>
              <a:rPr lang="bn-IN" dirty="0"/>
              <a:t>পংক্তির</a:t>
            </a:r>
            <a:r>
              <a:rPr lang="bn-IN" dirty="0" smtClean="0"/>
              <a:t> আদি, মধ্য এবং অন্ত্যশব্দের যমক </a:t>
            </a:r>
            <a:r>
              <a:rPr lang="bn-IN" dirty="0"/>
              <a:t>হয়। </a:t>
            </a:r>
            <a:endParaRPr lang="bn-IN" dirty="0" smtClean="0"/>
          </a:p>
          <a:p>
            <a:pPr marL="109728" indent="0">
              <a:buNone/>
            </a:pPr>
            <a:r>
              <a:rPr lang="bn-IN" dirty="0" smtClean="0"/>
              <a:t>               </a:t>
            </a:r>
            <a:r>
              <a:rPr lang="bn-IN" dirty="0" smtClean="0">
                <a:solidFill>
                  <a:srgbClr val="FFFF00"/>
                </a:solidFill>
              </a:rPr>
              <a:t>যেমনঃ ভোজন কর কৃষ্ণজিরে।</a:t>
            </a:r>
          </a:p>
          <a:p>
            <a:pPr marL="109728" indent="0">
              <a:buNone/>
            </a:pPr>
            <a:r>
              <a:rPr lang="bn-IN" dirty="0" smtClean="0">
                <a:solidFill>
                  <a:srgbClr val="FFFF00"/>
                </a:solidFill>
              </a:rPr>
              <a:t>               ভজন কর কৃষ্ণজীরে।– দাশরথি রায়</a:t>
            </a:r>
          </a:p>
          <a:p>
            <a:pPr marL="109728" indent="0">
              <a:buNone/>
            </a:pPr>
            <a:r>
              <a:rPr lang="bn-IN" dirty="0" smtClean="0"/>
              <a:t>এখানে ভোজন= খাওয়া , কৃষ্ণজিরে= কালো জিরে।</a:t>
            </a:r>
          </a:p>
          <a:p>
            <a:pPr marL="109728" indent="0">
              <a:buNone/>
            </a:pPr>
            <a:r>
              <a:rPr lang="bn-IN" dirty="0" smtClean="0"/>
              <a:t>এবং ভজন= সাধন , কৃষ্ণজীরে= শ্রীকৃষ্ণকে।  </a:t>
            </a:r>
            <a:endParaRPr lang="bn-IN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latin typeface="Amar Bangla Normal" pitchFamily="2" charset="0"/>
              </a:rPr>
              <a:t>				</a:t>
            </a:r>
          </a:p>
          <a:p>
            <a:pPr>
              <a:buNone/>
            </a:pPr>
            <a:endParaRPr lang="en-US" dirty="0">
              <a:latin typeface="Amar Bangla Normal" pitchFamily="2" charset="0"/>
            </a:endParaRPr>
          </a:p>
          <a:p>
            <a:pPr>
              <a:buNone/>
            </a:pPr>
            <a:r>
              <a:rPr lang="en-US" dirty="0" smtClean="0">
                <a:latin typeface="Amar Bangla Normal" pitchFamily="2" charset="0"/>
              </a:rPr>
              <a:t>				</a:t>
            </a:r>
            <a:r>
              <a:rPr lang="bn-IN" sz="6600" dirty="0" smtClean="0">
                <a:latin typeface="Amar Bangla Normal" pitchFamily="2" charset="0"/>
              </a:rPr>
              <a:t>ধন্যবাদ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86</TotalTime>
  <Words>198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অলংকারঃযমক  </vt:lpstr>
      <vt:lpstr>যমক শব্দের অর্থ হল যুগ্ম।</vt:lpstr>
      <vt:lpstr>যমক চার প্রকারঃ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AmwL¡l : kjL </dc:title>
  <dc:creator>dr biswajit</dc:creator>
  <cp:lastModifiedBy>Hena Biswas</cp:lastModifiedBy>
  <cp:revision>49</cp:revision>
  <dcterms:created xsi:type="dcterms:W3CDTF">2017-03-29T14:58:06Z</dcterms:created>
  <dcterms:modified xsi:type="dcterms:W3CDTF">2021-02-06T03:54:50Z</dcterms:modified>
</cp:coreProperties>
</file>